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8D62AA-AF56-7EAC-2C8C-2C2064E7E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6B036F6-70E9-2888-BBB2-A0369B4E6B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E7E3F3-7206-07DB-605B-9F3FBD34C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DA6DA-7842-4A42-ADD8-71FA6F3BD9B4}" type="datetimeFigureOut">
              <a:rPr lang="de-DE" smtClean="0"/>
              <a:t>16.05.26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4EF1924-2824-0FAC-8F68-91E741BDF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34CA63-1D40-237F-9CDA-9D9B85183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A7FD-E461-A44B-A4E5-7FE71AEBC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2782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ECD943-973C-92A8-DFFE-2CE8033CB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3C11E26-A14A-9F7A-1B64-B14DCB5203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6E98B33-063E-8405-F852-3A784DCA1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DA6DA-7842-4A42-ADD8-71FA6F3BD9B4}" type="datetimeFigureOut">
              <a:rPr lang="de-DE" smtClean="0"/>
              <a:t>16.05.26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AF71C6C-0604-C5B4-482C-470FBFDE0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3BFF33A-53D1-4740-FEFD-ACAD8D987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A7FD-E461-A44B-A4E5-7FE71AEBC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3719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BACD71F-19D3-084D-7B6D-C5E9B76B87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40FA6C5-382D-68CD-3EEC-E408124942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4B547E-6F0B-FADB-3C20-8116BFE8F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DA6DA-7842-4A42-ADD8-71FA6F3BD9B4}" type="datetimeFigureOut">
              <a:rPr lang="de-DE" smtClean="0"/>
              <a:t>16.05.26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77C35A-6EB3-8734-2B43-4C394CD78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EBCBC5C-3BE8-FB48-589B-D15CFEC28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A7FD-E461-A44B-A4E5-7FE71AEBC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411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DCF6DF-DC43-536C-17AB-EE97BA175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AF2951-82FE-802C-5158-B80E31241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D28D72C-4CF9-E7B4-6EF9-21D10DE4F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DA6DA-7842-4A42-ADD8-71FA6F3BD9B4}" type="datetimeFigureOut">
              <a:rPr lang="de-DE" smtClean="0"/>
              <a:t>16.05.26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9814E72-8DC3-38CF-6370-34271A4DB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7A0A08-DDAF-D6A0-965E-C8E47B7B2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A7FD-E461-A44B-A4E5-7FE71AEBC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2572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8312C9-3D7E-B4D3-CECF-07F66A27F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6CA5CB7-E347-17F2-0C0E-3309DC582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D921386-B97B-85DD-EA2F-CF73A43AB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DA6DA-7842-4A42-ADD8-71FA6F3BD9B4}" type="datetimeFigureOut">
              <a:rPr lang="de-DE" smtClean="0"/>
              <a:t>16.05.26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49E592F-F863-A817-7809-5BC3FF117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C047CD2-FE0B-8453-B552-600F9850B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A7FD-E461-A44B-A4E5-7FE71AEBC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9092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A4B808-B240-F7B9-B261-0FF68F0EC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3DEA3E-E8C9-2E67-385A-2A7796968D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6851259-3297-5DDA-F07E-AC55D607B6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D178095-FB05-1E1B-180D-C1CFB9314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DA6DA-7842-4A42-ADD8-71FA6F3BD9B4}" type="datetimeFigureOut">
              <a:rPr lang="de-DE" smtClean="0"/>
              <a:t>16.05.26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E023A7E-100D-67B6-9492-B96AA1813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A890E95-B2F5-D070-E48C-900359EC4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A7FD-E461-A44B-A4E5-7FE71AEBC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5590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4C151D-DAA5-7021-7D7C-F3B93F59D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446ED3E-6CB3-BAD5-34AE-ED3401C30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9C32EF-C9B4-CE8E-FB58-FD75E7B26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BE95B38-8E41-0DE7-0572-8B39052B56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2804A67-788A-1410-7B6E-2FB6305675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E8CDCC9-AB37-D073-7EEA-E8DDD3727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DA6DA-7842-4A42-ADD8-71FA6F3BD9B4}" type="datetimeFigureOut">
              <a:rPr lang="de-DE" smtClean="0"/>
              <a:t>16.05.26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82631D4-87C7-3537-5016-6FACFA243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5323E8C-690B-7CB0-7A67-C14EF6CC0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A7FD-E461-A44B-A4E5-7FE71AEBC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3179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8C47EA-726E-E0AE-6A10-6A4246E08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7D19D15-A12D-9A10-E87E-7BD714267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DA6DA-7842-4A42-ADD8-71FA6F3BD9B4}" type="datetimeFigureOut">
              <a:rPr lang="de-DE" smtClean="0"/>
              <a:t>16.05.26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4E7EC8B-952F-6E69-BC9C-C416BCBC3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1B7887D-4C4C-45CB-1C99-2075734BD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A7FD-E461-A44B-A4E5-7FE71AEBC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198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E6BC073-4CA0-398C-E672-8E83CA008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DA6DA-7842-4A42-ADD8-71FA6F3BD9B4}" type="datetimeFigureOut">
              <a:rPr lang="de-DE" smtClean="0"/>
              <a:t>16.05.26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DE6F17C-A0EB-7E3A-9490-F0F3FF366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D3CEC18-8BA0-A0B7-055A-6B2884AD7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A7FD-E461-A44B-A4E5-7FE71AEBC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6912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8B07F6-789B-9E15-FB47-1DC410E7A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8061E66-7D05-C475-2A94-16B542AC4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0B47C4B-FCA1-946C-B747-EEBD91F4B0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D98E78E-7D94-FC17-5EF1-CBDAD0D40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DA6DA-7842-4A42-ADD8-71FA6F3BD9B4}" type="datetimeFigureOut">
              <a:rPr lang="de-DE" smtClean="0"/>
              <a:t>16.05.26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DD307FD-D0AA-F027-4EF7-9E39F037F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CD96B8C-D67E-FA62-4620-D53EE75CE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A7FD-E461-A44B-A4E5-7FE71AEBC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5572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8E9365-BF1C-B2C2-D9C4-4D82CEB1C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1D07190-396C-4108-AA84-CC018C2A88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958929B-44AD-E3A1-2837-DB100349E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9DF2602-0C82-8D11-B882-B5E081CE0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DA6DA-7842-4A42-ADD8-71FA6F3BD9B4}" type="datetimeFigureOut">
              <a:rPr lang="de-DE" smtClean="0"/>
              <a:t>16.05.26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F1305E9-4357-51A5-7B0F-140536C54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57F0DD6-BA82-21DF-38AB-05B9CE366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A7FD-E461-A44B-A4E5-7FE71AEBC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6574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03F1144-5FAE-BEFF-8492-B1CB2B304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3BC5278-0704-07B7-7D5A-E16438096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7495547-93D8-6948-CE73-4F99E4D1C3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3DA6DA-7842-4A42-ADD8-71FA6F3BD9B4}" type="datetimeFigureOut">
              <a:rPr lang="de-DE" smtClean="0"/>
              <a:t>16.05.26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9E7857-33D6-7C12-4C6B-9A295E3E92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C74227-E846-89E5-8DFE-5217239F0C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CAA7FD-E461-A44B-A4E5-7FE71AEBC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7221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F08B668B-5B5B-A3AA-091F-D341B01F83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800445"/>
              </p:ext>
            </p:extLst>
          </p:nvPr>
        </p:nvGraphicFramePr>
        <p:xfrm>
          <a:off x="365052" y="0"/>
          <a:ext cx="11461896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2737">
                  <a:extLst>
                    <a:ext uri="{9D8B030D-6E8A-4147-A177-3AD203B41FA5}">
                      <a16:colId xmlns:a16="http://schemas.microsoft.com/office/drawing/2014/main" val="3578423705"/>
                    </a:ext>
                  </a:extLst>
                </a:gridCol>
                <a:gridCol w="1432737">
                  <a:extLst>
                    <a:ext uri="{9D8B030D-6E8A-4147-A177-3AD203B41FA5}">
                      <a16:colId xmlns:a16="http://schemas.microsoft.com/office/drawing/2014/main" val="1616250821"/>
                    </a:ext>
                  </a:extLst>
                </a:gridCol>
                <a:gridCol w="1432737">
                  <a:extLst>
                    <a:ext uri="{9D8B030D-6E8A-4147-A177-3AD203B41FA5}">
                      <a16:colId xmlns:a16="http://schemas.microsoft.com/office/drawing/2014/main" val="2924820974"/>
                    </a:ext>
                  </a:extLst>
                </a:gridCol>
                <a:gridCol w="1432737">
                  <a:extLst>
                    <a:ext uri="{9D8B030D-6E8A-4147-A177-3AD203B41FA5}">
                      <a16:colId xmlns:a16="http://schemas.microsoft.com/office/drawing/2014/main" val="2169087727"/>
                    </a:ext>
                  </a:extLst>
                </a:gridCol>
                <a:gridCol w="1432737">
                  <a:extLst>
                    <a:ext uri="{9D8B030D-6E8A-4147-A177-3AD203B41FA5}">
                      <a16:colId xmlns:a16="http://schemas.microsoft.com/office/drawing/2014/main" val="2007674931"/>
                    </a:ext>
                  </a:extLst>
                </a:gridCol>
                <a:gridCol w="1432737">
                  <a:extLst>
                    <a:ext uri="{9D8B030D-6E8A-4147-A177-3AD203B41FA5}">
                      <a16:colId xmlns:a16="http://schemas.microsoft.com/office/drawing/2014/main" val="2140322160"/>
                    </a:ext>
                  </a:extLst>
                </a:gridCol>
                <a:gridCol w="1432737">
                  <a:extLst>
                    <a:ext uri="{9D8B030D-6E8A-4147-A177-3AD203B41FA5}">
                      <a16:colId xmlns:a16="http://schemas.microsoft.com/office/drawing/2014/main" val="1930849301"/>
                    </a:ext>
                  </a:extLst>
                </a:gridCol>
                <a:gridCol w="1432737">
                  <a:extLst>
                    <a:ext uri="{9D8B030D-6E8A-4147-A177-3AD203B41FA5}">
                      <a16:colId xmlns:a16="http://schemas.microsoft.com/office/drawing/2014/main" val="32755322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Inhaltsstoffe im Wasser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Ionisierung</a:t>
                      </a:r>
                    </a:p>
                    <a:p>
                      <a:pPr algn="ctr"/>
                      <a:r>
                        <a:rPr lang="de-DE" sz="1000" b="1" dirty="0">
                          <a:solidFill>
                            <a:srgbClr val="C00000"/>
                          </a:solidFill>
                        </a:rPr>
                        <a:t>(KEINE REINIGUNG)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Kannenfilter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Aktivkohle Granulat (GAC)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Aktivkohle Blockfilter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Destillation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Umkehrosmose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Anlage von</a:t>
                      </a:r>
                    </a:p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200" dirty="0">
                          <a:solidFill>
                            <a:srgbClr val="0070C0"/>
                          </a:solidFill>
                        </a:rPr>
                        <a:t>AQUA HELVETICA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6427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Kalk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NEIN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BEGRENZT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NEIN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NEIN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HOCH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1883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Bakterien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NEIN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2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BEGRENZT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BEGRENZT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BEGRENZT *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4169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Schwermetalle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NEIN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2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BEGRENZT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BEGRENZT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BEGRENZT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1830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Chlor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NEIN</a:t>
                      </a:r>
                      <a:endParaRPr kumimoji="0" lang="de-DE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HOCH</a:t>
                      </a:r>
                    </a:p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SEHR HOCH</a:t>
                      </a:r>
                    </a:p>
                    <a:p>
                      <a:pPr algn="ctr"/>
                      <a:endParaRPr lang="de-DE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SEHR HOCH</a:t>
                      </a:r>
                    </a:p>
                    <a:p>
                      <a:pPr algn="ctr"/>
                      <a:endParaRPr lang="de-DE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BEGRENZT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157440"/>
                  </a:ext>
                </a:extLst>
              </a:tr>
              <a:tr h="381473"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Pestizide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NEIN</a:t>
                      </a:r>
                      <a:endParaRPr kumimoji="0" lang="de-DE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BEGRENZT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HOCH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SEHR HOCH</a:t>
                      </a:r>
                    </a:p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HOCH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0285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Medikamenten-</a:t>
                      </a:r>
                    </a:p>
                    <a:p>
                      <a:r>
                        <a:rPr lang="de-DE" sz="1200" dirty="0" err="1">
                          <a:solidFill>
                            <a:schemeClr val="tx1"/>
                          </a:solidFill>
                        </a:rPr>
                        <a:t>rückstände</a:t>
                      </a:r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NEIN</a:t>
                      </a:r>
                      <a:endParaRPr kumimoji="0" lang="de-DE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NEIN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BEGRENZT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HOCH</a:t>
                      </a:r>
                    </a:p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BEGRENZT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0890965"/>
                  </a:ext>
                </a:extLst>
              </a:tr>
              <a:tr h="360207"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Organische Verbindungen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NEIN</a:t>
                      </a:r>
                      <a:endParaRPr kumimoji="0" lang="de-DE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HOCH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HOCH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SEHR HOCH</a:t>
                      </a:r>
                    </a:p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BEGRENZT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5137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Asbest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NEIN</a:t>
                      </a:r>
                      <a:endParaRPr kumimoji="0" lang="de-DE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NEIN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NEIN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HOCH</a:t>
                      </a:r>
                    </a:p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1851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PFAS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NEIN</a:t>
                      </a:r>
                      <a:endParaRPr kumimoji="0" lang="de-DE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NEIN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BEGRENZT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BEGRENZT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HOCH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3683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TFA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NEIN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NEIN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NEIN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BEGRENZT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HOCH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HOCH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gem. Messungen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32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Mikroplastik (&gt;1µm)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NEIN</a:t>
                      </a:r>
                      <a:endParaRPr kumimoji="0" lang="de-DE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BEGRENZT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TEILS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HOCH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HOCH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7643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 err="1">
                          <a:solidFill>
                            <a:schemeClr val="tx1"/>
                          </a:solidFill>
                        </a:rPr>
                        <a:t>Nanopastik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 (&lt;1µm)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NEIN</a:t>
                      </a:r>
                      <a:endParaRPr kumimoji="0" lang="de-DE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NEIN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BEGRENZT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TEILS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BEGRENZT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HOCH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gem. Messungen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9864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Nitrat &amp; Nitrit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NEIN</a:t>
                      </a:r>
                      <a:endParaRPr kumimoji="0" lang="de-DE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NEIN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NEIN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NEIN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HOCH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008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VOC (Lösungsmittel)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NEIN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BEGRENZT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BEGRENZT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HOCH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bg1"/>
                          </a:solidFill>
                        </a:rPr>
                        <a:t>SEHR HOCH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396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2749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189</Words>
  <Application>Microsoft Macintosh PowerPoint</Application>
  <PresentationFormat>Breitbild</PresentationFormat>
  <Paragraphs>173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Ronald Potthoff</dc:creator>
  <cp:lastModifiedBy>Ronald Potthoff</cp:lastModifiedBy>
  <cp:revision>7</cp:revision>
  <dcterms:created xsi:type="dcterms:W3CDTF">2026-05-16T14:20:06Z</dcterms:created>
  <dcterms:modified xsi:type="dcterms:W3CDTF">2026-05-16T15:48:09Z</dcterms:modified>
</cp:coreProperties>
</file>